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2" r:id="rId4"/>
    <p:sldId id="269" r:id="rId5"/>
    <p:sldId id="270" r:id="rId6"/>
    <p:sldId id="284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5" r:id="rId21"/>
    <p:sldId id="268" r:id="rId22"/>
  </p:sldIdLst>
  <p:sldSz cx="18288000" cy="10287000"/>
  <p:notesSz cx="6858000" cy="9144000"/>
  <p:embeddedFontLst>
    <p:embeddedFont>
      <p:font typeface="Alatsi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aven Pro Bold" panose="020B0604020202020204" charset="0"/>
      <p:regular r:id="rId29"/>
    </p:embeddedFont>
    <p:embeddedFont>
      <p:font typeface="Maven Pro" panose="020B0604020202020204" charset="0"/>
      <p:regular r:id="rId30"/>
    </p:embeddedFont>
    <p:embeddedFont>
      <p:font typeface="Open Sans Bold" panose="020B0604020202020204" charset="0"/>
      <p:regular r:id="rId31"/>
    </p:embeddedFont>
    <p:embeddedFont>
      <p:font typeface="Brush Script MT" panose="03060802040406070304" pitchFamily="66" charset="0"/>
      <p:italic r:id="rId32"/>
    </p:embeddedFont>
    <p:embeddedFont>
      <p:font typeface="Comic Sans MS" panose="030F0702030302020204" pitchFamily="66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6E0"/>
    <a:srgbClr val="A5C26A"/>
    <a:srgbClr val="967200"/>
    <a:srgbClr val="00421E"/>
    <a:srgbClr val="425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3478" autoAdjust="0"/>
  </p:normalViewPr>
  <p:slideViewPr>
    <p:cSldViewPr>
      <p:cViewPr varScale="1">
        <p:scale>
          <a:sx n="62" d="100"/>
          <a:sy n="62" d="100"/>
        </p:scale>
        <p:origin x="2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28960-4B43-4782-88E0-3BFBBB8DE3DE}" type="datetimeFigureOut">
              <a:rPr lang="en-US" smtClean="0"/>
              <a:t>8/7/2025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912C2-3EC9-4070-B2B0-BFC27F4ED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37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912C2-3EC9-4070-B2B0-BFC27F4EDC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31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10" Type="http://schemas.openxmlformats.org/officeDocument/2006/relationships/image" Target="../media/image7.jpeg"/><Relationship Id="rId4" Type="http://schemas.openxmlformats.org/officeDocument/2006/relationships/image" Target="../media/image1.png"/><Relationship Id="rId9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12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jpeg"/><Relationship Id="rId5" Type="http://schemas.openxmlformats.org/officeDocument/2006/relationships/image" Target="../media/image6.svg"/><Relationship Id="rId10" Type="http://schemas.openxmlformats.org/officeDocument/2006/relationships/image" Target="../media/image9.jpe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.jpeg"/><Relationship Id="rId5" Type="http://schemas.openxmlformats.org/officeDocument/2006/relationships/image" Target="../media/image6.svg"/><Relationship Id="rId10" Type="http://schemas.openxmlformats.org/officeDocument/2006/relationships/image" Target="../media/image13.jpeg"/><Relationship Id="rId4" Type="http://schemas.openxmlformats.org/officeDocument/2006/relationships/image" Target="../media/image1.png"/><Relationship Id="rId9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10" Type="http://schemas.openxmlformats.org/officeDocument/2006/relationships/image" Target="../media/image14.jpe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10" Type="http://schemas.openxmlformats.org/officeDocument/2006/relationships/image" Target="../media/image16.jpeg"/><Relationship Id="rId4" Type="http://schemas.openxmlformats.org/officeDocument/2006/relationships/image" Target="../media/image1.pn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10" Type="http://schemas.openxmlformats.org/officeDocument/2006/relationships/image" Target="../media/image18.jpeg"/><Relationship Id="rId4" Type="http://schemas.openxmlformats.org/officeDocument/2006/relationships/image" Target="../media/image1.png"/><Relationship Id="rId9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3026" y="1819137"/>
            <a:ext cx="13112360" cy="300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14537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ven Pro Bold"/>
                <a:ea typeface="Maven Pro Bold"/>
                <a:cs typeface="Maven Pro Bold"/>
                <a:sym typeface="Maven Pro Bold"/>
              </a:rPr>
              <a:t>SMART HOME AUTOMATION</a:t>
            </a:r>
            <a:endParaRPr lang="en-US" sz="14537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ven Pro Bold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4297025" y="62960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8039083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648404" y="182723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33257" y="4912850"/>
            <a:ext cx="1440131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40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 Smart Home System Featuring Password Based Door Lock &amp; Google Assistant Voice Control Integration</a:t>
            </a:r>
            <a:endParaRPr lang="en-US" sz="3736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"/>
              <a:cs typeface="Maven Pro"/>
              <a:sym typeface="Maven Pro"/>
            </a:endParaRPr>
          </a:p>
        </p:txBody>
      </p:sp>
      <p:sp>
        <p:nvSpPr>
          <p:cNvPr id="9" name="Freeform 9"/>
          <p:cNvSpPr/>
          <p:nvPr/>
        </p:nvSpPr>
        <p:spPr>
          <a:xfrm flipV="1">
            <a:off x="14542983" y="-10477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8"/>
          <p:cNvSpPr txBox="1"/>
          <p:nvPr/>
        </p:nvSpPr>
        <p:spPr>
          <a:xfrm>
            <a:off x="6685669" y="7457198"/>
            <a:ext cx="8848902" cy="2407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36"/>
              </a:lnSpc>
            </a:pPr>
            <a:r>
              <a:rPr lang="en-US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Sanzida</a:t>
            </a:r>
            <a:r>
              <a:rPr 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</a:t>
            </a:r>
            <a:r>
              <a:rPr lang="en-US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Nishat</a:t>
            </a:r>
            <a:r>
              <a:rPr 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Nishi  (C231442)</a:t>
            </a:r>
          </a:p>
          <a:p>
            <a:pPr algn="r">
              <a:lnSpc>
                <a:spcPts val="3736"/>
              </a:lnSpc>
            </a:pPr>
            <a:r>
              <a:rPr lang="en-US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Saima</a:t>
            </a:r>
            <a:r>
              <a:rPr 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</a:t>
            </a:r>
            <a:r>
              <a:rPr lang="en-US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Binte</a:t>
            </a:r>
            <a:r>
              <a:rPr 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</a:t>
            </a:r>
            <a:r>
              <a:rPr lang="en-US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Soyeb</a:t>
            </a:r>
            <a:r>
              <a:rPr 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(C231449)</a:t>
            </a:r>
          </a:p>
          <a:p>
            <a:pPr algn="r">
              <a:lnSpc>
                <a:spcPts val="3736"/>
              </a:lnSpc>
            </a:pPr>
            <a:r>
              <a:rPr lang="en-US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Kazi</a:t>
            </a:r>
            <a:r>
              <a:rPr 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</a:t>
            </a:r>
            <a:r>
              <a:rPr lang="en-US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Namira</a:t>
            </a:r>
            <a:r>
              <a:rPr 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</a:t>
            </a:r>
            <a:r>
              <a:rPr lang="en-US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Meyheg</a:t>
            </a:r>
            <a:r>
              <a:rPr 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</a:t>
            </a:r>
            <a:r>
              <a:rPr lang="en-US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Sanam</a:t>
            </a:r>
            <a:r>
              <a:rPr 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(C231450)</a:t>
            </a:r>
          </a:p>
          <a:p>
            <a:pPr algn="r">
              <a:lnSpc>
                <a:spcPts val="3736"/>
              </a:lnSpc>
            </a:pPr>
            <a:r>
              <a:rPr lang="en-US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Umme</a:t>
            </a:r>
            <a:r>
              <a:rPr 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Benin Yeasmin </a:t>
            </a:r>
            <a:r>
              <a:rPr lang="en-US" sz="4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Meem</a:t>
            </a:r>
            <a:r>
              <a:rPr lang="en-US" sz="4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aven Pro"/>
                <a:cs typeface="Times New Roman" panose="02020603050405020304" pitchFamily="18" charset="0"/>
                <a:sym typeface="Maven Pro"/>
              </a:rPr>
              <a:t> (C231452)</a:t>
            </a:r>
            <a:endParaRPr lang="en-US" sz="40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Maven Pro"/>
              <a:cs typeface="Times New Roman" panose="02020603050405020304" pitchFamily="18" charset="0"/>
              <a:sym typeface="Maven Pro"/>
            </a:endParaRPr>
          </a:p>
          <a:p>
            <a:pPr algn="ctr">
              <a:lnSpc>
                <a:spcPts val="3736"/>
              </a:lnSpc>
            </a:pP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  <a:ea typeface="Maven Pro"/>
              <a:cs typeface="Maven Pro"/>
              <a:sym typeface="Maven Pro"/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12702075" y="6634582"/>
            <a:ext cx="318989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  <a:ea typeface="Maven Pro"/>
                <a:cs typeface="Maven Pro"/>
                <a:sym typeface="Maven Pro"/>
              </a:rPr>
              <a:t>-Presented by</a:t>
            </a: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  <a:ea typeface="Maven Pro"/>
              <a:cs typeface="Maven Pro"/>
              <a:sym typeface="Maven Pro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4111240" y="824527"/>
            <a:ext cx="9078497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36"/>
              </a:lnSpc>
            </a:pPr>
            <a:r>
              <a:rPr lang="en-US" sz="72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  <a:ea typeface="Maven Pro"/>
                <a:cs typeface="Maven Pro"/>
                <a:sym typeface="Maven Pro"/>
              </a:rPr>
              <a:t>Bismillahir</a:t>
            </a:r>
            <a:r>
              <a:rPr lang="en-US" sz="72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  <a:ea typeface="Maven Pro"/>
                <a:cs typeface="Maven Pro"/>
                <a:sym typeface="Maven Pro"/>
              </a:rPr>
              <a:t> </a:t>
            </a:r>
            <a:r>
              <a:rPr lang="en-US" sz="7200" dirty="0" err="1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  <a:ea typeface="Maven Pro"/>
                <a:cs typeface="Maven Pro"/>
                <a:sym typeface="Maven Pro"/>
              </a:rPr>
              <a:t>Rahmanir</a:t>
            </a:r>
            <a:r>
              <a:rPr lang="en-US" sz="72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  <a:ea typeface="Maven Pro"/>
                <a:cs typeface="Maven Pro"/>
                <a:sym typeface="Maven Pro"/>
              </a:rPr>
              <a:t> Rahim</a:t>
            </a:r>
            <a:endParaRPr lang="en-US" sz="72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1022044"/>
            <a:ext cx="12690715" cy="85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WORKING PRINCIPLE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39157" y="2399238"/>
            <a:ext cx="12496800" cy="7709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4200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🔑</a:t>
            </a:r>
            <a:r>
              <a:rPr lang="en-US" sz="4200" dirty="0">
                <a:solidFill>
                  <a:srgbClr val="120372"/>
                </a:solidFill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200" dirty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Password Door Lock</a:t>
            </a:r>
            <a:endParaRPr lang="en-US" dirty="0">
              <a:solidFill>
                <a:srgbClr val="A5C2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453390" lvl="1">
              <a:lnSpc>
                <a:spcPct val="150000"/>
              </a:lnSpc>
              <a:buClr>
                <a:srgbClr val="120372"/>
              </a:buClr>
              <a:buSzPts val="4200"/>
            </a:pPr>
            <a:r>
              <a:rPr lang="en-US" sz="4200" dirty="0" smtClean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   Enter </a:t>
            </a:r>
            <a:r>
              <a:rPr lang="en-US" sz="4200" dirty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correct code → Servo unlocks</a:t>
            </a:r>
            <a:endParaRPr lang="en-US" dirty="0">
              <a:solidFill>
                <a:srgbClr val="A5C2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453390" lvl="1">
              <a:lnSpc>
                <a:spcPct val="150000"/>
              </a:lnSpc>
              <a:buClr>
                <a:srgbClr val="120372"/>
              </a:buClr>
              <a:buSzPts val="4200"/>
            </a:pPr>
            <a:r>
              <a:rPr lang="en-US" sz="4200" dirty="0" smtClean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   Auto </a:t>
            </a:r>
            <a:r>
              <a:rPr lang="en-US" sz="4200" dirty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relocks after delay</a:t>
            </a:r>
            <a:endParaRPr lang="en-US" dirty="0">
              <a:solidFill>
                <a:srgbClr val="A5C2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453390" lvl="1">
              <a:lnSpc>
                <a:spcPct val="150000"/>
              </a:lnSpc>
              <a:buClr>
                <a:srgbClr val="120372"/>
              </a:buClr>
              <a:buSzPts val="4200"/>
            </a:pPr>
            <a:r>
              <a:rPr lang="en-US" sz="4200" dirty="0" smtClean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   Wrong </a:t>
            </a:r>
            <a:r>
              <a:rPr lang="en-US" sz="4200" dirty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code → Access denied</a:t>
            </a:r>
            <a:endParaRPr lang="en-US" dirty="0">
              <a:solidFill>
                <a:srgbClr val="A5C2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lvl="0">
              <a:lnSpc>
                <a:spcPct val="150000"/>
              </a:lnSpc>
            </a:pPr>
            <a:r>
              <a:rPr lang="en-US" sz="4200" dirty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🗣 Voice-Controlled Appliances</a:t>
            </a:r>
            <a:endParaRPr lang="en-US" dirty="0">
              <a:solidFill>
                <a:srgbClr val="A5C2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453390" lvl="1">
              <a:lnSpc>
                <a:spcPct val="150000"/>
              </a:lnSpc>
              <a:buClr>
                <a:srgbClr val="120372"/>
              </a:buClr>
              <a:buSzPts val="4200"/>
            </a:pPr>
            <a:r>
              <a:rPr lang="en-US" sz="4200" dirty="0" smtClean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   Commands </a:t>
            </a:r>
            <a:r>
              <a:rPr lang="en-US" sz="4200" dirty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like “Light ON” → Bluetooth signal</a:t>
            </a:r>
            <a:endParaRPr lang="en-US" dirty="0">
              <a:solidFill>
                <a:srgbClr val="A5C2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453390" lvl="1">
              <a:lnSpc>
                <a:spcPct val="150000"/>
              </a:lnSpc>
              <a:buClr>
                <a:srgbClr val="120372"/>
              </a:buClr>
              <a:buSzPts val="4200"/>
            </a:pPr>
            <a:r>
              <a:rPr lang="en-US" sz="4200" dirty="0" smtClean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   Arduino </a:t>
            </a:r>
            <a:r>
              <a:rPr lang="en-US" sz="4200" dirty="0">
                <a:solidFill>
                  <a:srgbClr val="A5C2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triggers relays accordingly</a:t>
            </a:r>
            <a:endParaRPr lang="en-US" dirty="0">
              <a:solidFill>
                <a:srgbClr val="A5C26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345441" lvl="1">
              <a:lnSpc>
                <a:spcPct val="150000"/>
              </a:lnSpc>
            </a:pP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"/>
              <a:cs typeface="Maven Pro"/>
              <a:sym typeface="Mave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9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556522" y="3793711"/>
            <a:ext cx="293631" cy="293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556520" y="4696746"/>
            <a:ext cx="293631" cy="2936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556521" y="5595205"/>
            <a:ext cx="293631" cy="2936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556519" y="7602947"/>
            <a:ext cx="293631" cy="2936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556517" y="8544662"/>
            <a:ext cx="293631" cy="2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1022044"/>
            <a:ext cx="12690715" cy="85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PROJECT PREVIWE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958747" y="8053911"/>
            <a:ext cx="79248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C2 : The project will be activated and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   show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the “Welcome Smart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Home” message</a:t>
            </a:r>
            <a:endParaRPr lang="en-US" sz="3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 smtClean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10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8" name="Picture 27" descr="C:\Users\ASUS\Downloads\WhatsApp Image 2025-08-05 at 3.57.05 AM (1).jpe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" b="21724"/>
          <a:stretch/>
        </p:blipFill>
        <p:spPr bwMode="auto">
          <a:xfrm>
            <a:off x="1219200" y="2708655"/>
            <a:ext cx="6781800" cy="494944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 descr="C:\Users\ASUS\Downloads\WhatsApp Image 2025-08-05 at 1.26.17 PM.jpe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" r="3679" b="6619"/>
          <a:stretch/>
        </p:blipFill>
        <p:spPr bwMode="auto">
          <a:xfrm>
            <a:off x="9230693" y="2720430"/>
            <a:ext cx="7380908" cy="5025645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TextBox 3"/>
          <p:cNvSpPr txBox="1"/>
          <p:nvPr/>
        </p:nvSpPr>
        <p:spPr>
          <a:xfrm>
            <a:off x="685800" y="7977716"/>
            <a:ext cx="7848600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41" lvl="1">
              <a:lnSpc>
                <a:spcPct val="150000"/>
              </a:lnSpc>
            </a:pPr>
            <a:r>
              <a:rPr lang="en-US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"/>
                <a:cs typeface="Maven Pro"/>
                <a:sym typeface="Maven Pro"/>
              </a:rPr>
              <a:t>Fig C1: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Overall connection of our project</a:t>
            </a:r>
            <a:endParaRPr lang="en-US" sz="3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"/>
              <a:cs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93887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966985" y="7387135"/>
            <a:ext cx="79248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C4 : After access is granted, it will show me a "</a:t>
            </a:r>
            <a:r>
              <a:rPr lang="en-PH" sz="300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SafeZoneIsYours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"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message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, and through this, we will be able to access our project.</a:t>
            </a:r>
            <a:endParaRPr lang="en-US" sz="3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 smtClean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11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"/>
          <p:cNvSpPr txBox="1"/>
          <p:nvPr/>
        </p:nvSpPr>
        <p:spPr>
          <a:xfrm>
            <a:off x="516220" y="6108473"/>
            <a:ext cx="7848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C3 : After that, will have to enter the </a:t>
            </a:r>
            <a:r>
              <a:rPr lang="en-PH" sz="30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password,and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once the password is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entered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, it  will show an "Access Granted" message.</a:t>
            </a:r>
            <a:endParaRPr lang="en-US" sz="3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2" name="Picture 21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r="11242" b="9802"/>
          <a:stretch/>
        </p:blipFill>
        <p:spPr bwMode="auto">
          <a:xfrm>
            <a:off x="526916" y="1135489"/>
            <a:ext cx="7245484" cy="4603971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Oval 22"/>
          <p:cNvSpPr/>
          <p:nvPr/>
        </p:nvSpPr>
        <p:spPr>
          <a:xfrm>
            <a:off x="5385585" y="365105"/>
            <a:ext cx="3581400" cy="3174694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31" name="Picture 30" descr="C:\Users\ASUS\Downloads\WhatsApp Image 2025-08-05 at 2.12.16 PM.jpeg"/>
          <p:cNvPicPr/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96" r="10935" b="10971"/>
          <a:stretch/>
        </p:blipFill>
        <p:spPr bwMode="auto">
          <a:xfrm rot="16200000">
            <a:off x="10575030" y="1449336"/>
            <a:ext cx="4235036" cy="6923707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2" name="Oval 31"/>
          <p:cNvSpPr/>
          <p:nvPr/>
        </p:nvSpPr>
        <p:spPr>
          <a:xfrm>
            <a:off x="13159589" y="1463675"/>
            <a:ext cx="3723957" cy="3222625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7969893" y="4652709"/>
            <a:ext cx="1063308" cy="381000"/>
          </a:xfrm>
          <a:prstGeom prst="rightArrow">
            <a:avLst>
              <a:gd name="adj1" fmla="val 50000"/>
              <a:gd name="adj2" fmla="val 95141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Curved Left Arrow 33"/>
          <p:cNvSpPr/>
          <p:nvPr/>
        </p:nvSpPr>
        <p:spPr>
          <a:xfrm>
            <a:off x="15993317" y="4151246"/>
            <a:ext cx="898468" cy="1324123"/>
          </a:xfrm>
          <a:prstGeom prst="curvedLeftArrow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5" name="Curved Left Arrow 34"/>
          <p:cNvSpPr/>
          <p:nvPr/>
        </p:nvSpPr>
        <p:spPr>
          <a:xfrm>
            <a:off x="7666646" y="3104002"/>
            <a:ext cx="898468" cy="1324123"/>
          </a:xfrm>
          <a:prstGeom prst="curvedLeftArrow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532172" y="7795947"/>
            <a:ext cx="8720817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PH" sz="3200" dirty="0"/>
              <a:t>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C6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To unlock the DOOR, the message, “ENTER PASSWORD”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will</a:t>
            </a:r>
            <a:r>
              <a:rPr lang="en-US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appear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, and then will need to enter the password </a:t>
            </a:r>
            <a:endParaRPr lang="en-US" sz="3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 smtClean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12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"/>
          <p:cNvSpPr txBox="1"/>
          <p:nvPr/>
        </p:nvSpPr>
        <p:spPr>
          <a:xfrm>
            <a:off x="667942" y="7013261"/>
            <a:ext cx="8204985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C5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Picture of the “DOOR LOCK” feature</a:t>
            </a:r>
            <a:endParaRPr lang="en-US" sz="3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8" name="Picture 27" descr="C:\Users\ASUS\Downloads\WhatsApp Image 2025-08-05 at 3.57.04 AM (1).jpe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55" b="11138"/>
          <a:stretch/>
        </p:blipFill>
        <p:spPr bwMode="auto">
          <a:xfrm>
            <a:off x="914400" y="1866901"/>
            <a:ext cx="7696200" cy="48768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 descr="C:\Users\ASUS\Downloads\WhatsApp Image 2025-08-05 at 3.57.05 AM.jpe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43" b="6441"/>
          <a:stretch/>
        </p:blipFill>
        <p:spPr bwMode="auto">
          <a:xfrm>
            <a:off x="9403873" y="3053683"/>
            <a:ext cx="7252653" cy="439388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3" name="Oval 32"/>
          <p:cNvSpPr/>
          <p:nvPr/>
        </p:nvSpPr>
        <p:spPr>
          <a:xfrm>
            <a:off x="13680988" y="1955692"/>
            <a:ext cx="3733800" cy="3287314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4" name="Curved Left Arrow 33"/>
          <p:cNvSpPr/>
          <p:nvPr/>
        </p:nvSpPr>
        <p:spPr>
          <a:xfrm>
            <a:off x="16516320" y="4586616"/>
            <a:ext cx="898468" cy="1324123"/>
          </a:xfrm>
          <a:prstGeom prst="curvedLeftArrow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8566081" y="4914901"/>
            <a:ext cx="1035119" cy="439548"/>
          </a:xfrm>
          <a:prstGeom prst="rightArrow">
            <a:avLst>
              <a:gd name="adj1" fmla="val 50000"/>
              <a:gd name="adj2" fmla="val 95141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5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212159" y="7156831"/>
            <a:ext cx="808524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C8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This is our voice control feature, where after entering the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password</a:t>
            </a:r>
            <a:r>
              <a:rPr lang="en-US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Will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be able to use “voice commands” to turn off the lights and fan </a:t>
            </a:r>
            <a:endParaRPr lang="en-US" sz="3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2241402"/>
            <a:chOff x="0" y="0"/>
            <a:chExt cx="2083482" cy="2988536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1"/>
              <a:ext cx="2083482" cy="2550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 smtClean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13</a:t>
              </a:r>
            </a:p>
            <a:p>
              <a:pPr algn="ctr">
                <a:lnSpc>
                  <a:spcPts val="7805"/>
                </a:lnSpc>
              </a:pP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"/>
          <p:cNvSpPr txBox="1"/>
          <p:nvPr/>
        </p:nvSpPr>
        <p:spPr>
          <a:xfrm>
            <a:off x="667942" y="7013261"/>
            <a:ext cx="7532607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C7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After entering the correct password and access is granted,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the</a:t>
            </a:r>
            <a:r>
              <a:rPr lang="en-US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direction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of the SERVO MOTOR will change, meaning the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door</a:t>
            </a:r>
            <a:r>
              <a:rPr lang="en-US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Will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open </a:t>
            </a:r>
            <a:endParaRPr lang="en-US" sz="3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22" name="Picture 21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0" r="11242" b="9802"/>
          <a:stretch/>
        </p:blipFill>
        <p:spPr bwMode="auto">
          <a:xfrm>
            <a:off x="667942" y="2000214"/>
            <a:ext cx="7532607" cy="4669807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 descr="C:\Users\ASUS\Downloads\WhatsApp Image 2025-08-05 at 2.26.47 PM.jpe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158" y="2134148"/>
            <a:ext cx="7620000" cy="459061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1" name="Right Arrow 30"/>
          <p:cNvSpPr/>
          <p:nvPr/>
        </p:nvSpPr>
        <p:spPr>
          <a:xfrm>
            <a:off x="8195574" y="4799411"/>
            <a:ext cx="1035119" cy="439548"/>
          </a:xfrm>
          <a:prstGeom prst="rightArrow">
            <a:avLst>
              <a:gd name="adj1" fmla="val 50000"/>
              <a:gd name="adj2" fmla="val 95141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98083" y="7367411"/>
            <a:ext cx="8085242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</a:t>
            </a:r>
            <a:r>
              <a:rPr lang="en-PH" sz="30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C9 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: “Voice Commands” for LIGHT &amp; FAN</a:t>
            </a:r>
            <a:endParaRPr lang="en-US" sz="3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2241402"/>
            <a:chOff x="0" y="0"/>
            <a:chExt cx="2083482" cy="2988536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1"/>
              <a:ext cx="2083482" cy="2550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 smtClean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14</a:t>
              </a:r>
            </a:p>
            <a:p>
              <a:pPr algn="ctr">
                <a:lnSpc>
                  <a:spcPts val="7805"/>
                </a:lnSpc>
              </a:pP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Right Arrow 30"/>
          <p:cNvSpPr/>
          <p:nvPr/>
        </p:nvSpPr>
        <p:spPr>
          <a:xfrm>
            <a:off x="8195574" y="4799411"/>
            <a:ext cx="1035119" cy="439548"/>
          </a:xfrm>
          <a:prstGeom prst="rightArrow">
            <a:avLst>
              <a:gd name="adj1" fmla="val 50000"/>
              <a:gd name="adj2" fmla="val 95141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8" name="Picture 27" descr="C:\Users\ASUS\Downloads\WhatsApp Image 2025-08-05 at 2.26.47 PM (1).jpe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0" t="29979" r="25947" b="1690"/>
          <a:stretch/>
        </p:blipFill>
        <p:spPr bwMode="auto">
          <a:xfrm>
            <a:off x="667942" y="2019300"/>
            <a:ext cx="7409258" cy="48768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 descr="C:\Users\ASUS\Downloads\WhatsApp Image 2025-08-05 at 2.26.47 PM (2).jpe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0" t="30088" r="21314" b="1388"/>
          <a:stretch/>
        </p:blipFill>
        <p:spPr bwMode="auto">
          <a:xfrm>
            <a:off x="9349067" y="2047500"/>
            <a:ext cx="7719733" cy="484860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038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70512" y="7842491"/>
            <a:ext cx="808524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PH" sz="3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Fig C8 : FINAL OVERVIEW of our project</a:t>
            </a:r>
            <a:r>
              <a:rPr lang="en-PH" sz="3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	</a:t>
            </a:r>
            <a:endParaRPr lang="en-US" sz="30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 smtClean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15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Right Arrow 30"/>
          <p:cNvSpPr/>
          <p:nvPr/>
        </p:nvSpPr>
        <p:spPr>
          <a:xfrm>
            <a:off x="8195574" y="4799411"/>
            <a:ext cx="1035119" cy="439548"/>
          </a:xfrm>
          <a:prstGeom prst="rightArrow">
            <a:avLst>
              <a:gd name="adj1" fmla="val 50000"/>
              <a:gd name="adj2" fmla="val 95141"/>
            </a:avLst>
          </a:prstGeom>
          <a:gradFill flip="none" rotWithShape="1">
            <a:gsLst>
              <a:gs pos="0">
                <a:schemeClr val="accent5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5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5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22" name="Picture 21" descr="C:\Users\ASUS\AppData\Local\Microsoft\Windows\Clipboard\HistoryData\{8D2C5378-D192-48DE-9E79-1469652A1F20}\{6D9D2869-360D-49CC-A1E1-EF86BF160BAD}\ResourceMap\{AC0A6613-565D-4A1B-B13B-738A284C0B2C}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54" y="1920189"/>
            <a:ext cx="7469038" cy="5275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C:\Users\ASUS\Downloads\WhatsApp Image 2025-08-06 at 1.27.38 AM.jpe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1877586"/>
            <a:ext cx="7718636" cy="5384558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198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1751818"/>
            <a:ext cx="12690715" cy="85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RESULT &amp; TESTING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158899" y="3543042"/>
            <a:ext cx="10246153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Accurate and Fast Response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Door unlock: ~1s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Appliance control: ~1s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100% correct execution for valid inputs</a:t>
            </a:r>
          </a:p>
          <a:p>
            <a:pPr marL="345441" lvl="1">
              <a:lnSpc>
                <a:spcPct val="150000"/>
              </a:lnSpc>
            </a:pP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"/>
              <a:cs typeface="Maven Pro"/>
              <a:sym typeface="Mave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 smtClean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16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012084" y="3844159"/>
            <a:ext cx="293631" cy="293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031468" y="4806078"/>
            <a:ext cx="293631" cy="2936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031469" y="6666470"/>
            <a:ext cx="293631" cy="2936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031468" y="5784291"/>
            <a:ext cx="293631" cy="2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3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07176" y="1795724"/>
            <a:ext cx="1375751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BENEFITS &amp; APPLICATIONS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994819" y="3253731"/>
            <a:ext cx="15925799" cy="6740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>
              <a:lnSpc>
                <a:spcPct val="150000"/>
              </a:lnSpc>
            </a:pPr>
            <a:r>
              <a:rPr lang="en-US" sz="4200" dirty="0">
                <a:solidFill>
                  <a:schemeClr val="accent3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🏠</a:t>
            </a:r>
            <a:r>
              <a:rPr lang="en-US" sz="4200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Real-Life Value: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              Affordable 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security &amp; automation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               Ideal 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for elderly &amp; mobility-impaired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               Educational 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platform for </a:t>
            </a:r>
            <a:r>
              <a:rPr lang="en-US" sz="4000" dirty="0" err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IoT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&amp; Embedded Systems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📈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Scalable: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               Add </a:t>
            </a:r>
            <a:r>
              <a:rPr lang="en-US" sz="40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Wi-Fi, sensors, biometrics, mobile apps in future</a:t>
            </a:r>
          </a:p>
          <a:p>
            <a:pPr>
              <a:lnSpc>
                <a:spcPts val="8988"/>
              </a:lnSpc>
            </a:pPr>
            <a:endParaRPr lang="en-US" sz="4200" dirty="0">
              <a:solidFill>
                <a:schemeClr val="accent4">
                  <a:lumMod val="75000"/>
                </a:schemeClr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 smtClean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17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509730" y="4542279"/>
            <a:ext cx="293631" cy="293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509731" y="5429338"/>
            <a:ext cx="293631" cy="2936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509731" y="8237398"/>
            <a:ext cx="293631" cy="2936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509730" y="6364316"/>
            <a:ext cx="293631" cy="2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8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2600" y="1717949"/>
            <a:ext cx="13757515" cy="85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CONCLUSION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 smtClean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18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2118121" y="3733137"/>
            <a:ext cx="293631" cy="293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2118121" y="4681583"/>
            <a:ext cx="293631" cy="2936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2118122" y="6407549"/>
            <a:ext cx="293631" cy="2936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2118121" y="5539580"/>
            <a:ext cx="293631" cy="29363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972487" y="3340316"/>
            <a:ext cx="152049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3390" lvl="1" algn="just">
              <a:lnSpc>
                <a:spcPct val="150000"/>
              </a:lnSpc>
            </a:pPr>
            <a:r>
              <a:rPr lang="en-US" sz="4000" dirty="0">
                <a:solidFill>
                  <a:srgbClr val="1203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Successfully integrated door access + appliance automation</a:t>
            </a:r>
          </a:p>
          <a:p>
            <a:pPr marL="453390" lvl="1" algn="just">
              <a:lnSpc>
                <a:spcPct val="150000"/>
              </a:lnSpc>
            </a:pPr>
            <a:r>
              <a:rPr lang="en-US" sz="4000" dirty="0">
                <a:solidFill>
                  <a:srgbClr val="1203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Demonstrates power of embedded tech + wireless control</a:t>
            </a:r>
          </a:p>
          <a:p>
            <a:pPr marL="453390" lvl="1" algn="just">
              <a:lnSpc>
                <a:spcPct val="150000"/>
              </a:lnSpc>
            </a:pPr>
            <a:r>
              <a:rPr lang="en-US" sz="4000" dirty="0">
                <a:solidFill>
                  <a:srgbClr val="1203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Bridges learning with practical implementation</a:t>
            </a:r>
          </a:p>
          <a:p>
            <a:pPr marL="453390" lvl="1" algn="just">
              <a:lnSpc>
                <a:spcPct val="150000"/>
              </a:lnSpc>
            </a:pPr>
            <a:r>
              <a:rPr lang="en-US" sz="4000" dirty="0">
                <a:solidFill>
                  <a:srgbClr val="1203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Ready for future smart home upgrades</a:t>
            </a:r>
            <a:endParaRPr lang="en-US" sz="4000" dirty="0">
              <a:solidFill>
                <a:srgbClr val="12037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7121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95250" y="2909445"/>
            <a:ext cx="15961302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In today’s digital age, smart home technology boosts comfort, security, and energy efficiency.</a:t>
            </a:r>
            <a:b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This project develops a smart automation system using Arduino UNO.</a:t>
            </a:r>
            <a:b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</a:br>
            <a:r>
              <a:rPr lang="en-US" sz="4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It features a password-protected door lock and voice-controlled appliances for an affordable, modern solution.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93067" y="1251882"/>
            <a:ext cx="12288749" cy="927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3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INTRODUCTION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-211950" y="-10477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7365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0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Freeform 6"/>
          <p:cNvSpPr/>
          <p:nvPr/>
        </p:nvSpPr>
        <p:spPr>
          <a:xfrm>
            <a:off x="14239873" y="8981875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9"/>
          <p:cNvGrpSpPr/>
          <p:nvPr/>
        </p:nvGrpSpPr>
        <p:grpSpPr>
          <a:xfrm>
            <a:off x="16207990" y="0"/>
            <a:ext cx="1562612" cy="1673225"/>
            <a:chOff x="0" y="0"/>
            <a:chExt cx="2083482" cy="2230967"/>
          </a:xfrm>
        </p:grpSpPr>
        <p:grpSp>
          <p:nvGrpSpPr>
            <p:cNvPr id="30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32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33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1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1466045" y="3299222"/>
            <a:ext cx="293631" cy="29363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1466044" y="5051821"/>
            <a:ext cx="293631" cy="29363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1465000" y="6966158"/>
            <a:ext cx="293631" cy="293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8576" y="1067887"/>
            <a:ext cx="13757515" cy="85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PROJECT VIDEO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 smtClean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19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3" name="video60981648494291916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15000" y="2172555"/>
            <a:ext cx="5257800" cy="6844356"/>
          </a:xfrm>
          <a:prstGeom prst="round1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9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81200" y="3848100"/>
            <a:ext cx="1391988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35"/>
              </a:lnSpc>
            </a:pPr>
            <a:r>
              <a:rPr lang="en-US" sz="15544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THANK YOU !</a:t>
            </a:r>
            <a:endParaRPr lang="en-US" sz="15544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886200" y="5905500"/>
            <a:ext cx="9800119" cy="75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26"/>
              </a:lnSpc>
            </a:pPr>
            <a:r>
              <a:rPr lang="en-US" sz="5926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"/>
                <a:cs typeface="Maven Pro"/>
                <a:sym typeface="Maven Pro"/>
              </a:rPr>
              <a:t>For your attention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6974593"/>
            <a:ext cx="809919" cy="3227938"/>
          </a:xfrm>
          <a:custGeom>
            <a:avLst/>
            <a:gdLst/>
            <a:ahLst/>
            <a:cxnLst/>
            <a:rect l="l" t="t" r="r" b="b"/>
            <a:pathLst>
              <a:path w="809919" h="3227938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3969" y="8304597"/>
            <a:ext cx="4261740" cy="2130870"/>
          </a:xfrm>
          <a:custGeom>
            <a:avLst/>
            <a:gdLst/>
            <a:ahLst/>
            <a:cxnLst/>
            <a:rect l="l" t="t" r="r" b="b"/>
            <a:pathLst>
              <a:path w="4261740" h="213087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7582856" y="118636"/>
            <a:ext cx="809919" cy="3227938"/>
          </a:xfrm>
          <a:custGeom>
            <a:avLst/>
            <a:gdLst/>
            <a:ahLst/>
            <a:cxnLst/>
            <a:rect l="l" t="t" r="r" b="b"/>
            <a:pathLst>
              <a:path w="809919" h="3227938">
                <a:moveTo>
                  <a:pt x="0" y="0"/>
                </a:moveTo>
                <a:lnTo>
                  <a:pt x="809919" y="0"/>
                </a:lnTo>
                <a:lnTo>
                  <a:pt x="809919" y="3227938"/>
                </a:lnTo>
                <a:lnTo>
                  <a:pt x="0" y="3227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2517066" y="-114300"/>
            <a:ext cx="4261740" cy="2130870"/>
          </a:xfrm>
          <a:custGeom>
            <a:avLst/>
            <a:gdLst/>
            <a:ahLst/>
            <a:cxnLst/>
            <a:rect l="l" t="t" r="r" b="b"/>
            <a:pathLst>
              <a:path w="4261740" h="2130870">
                <a:moveTo>
                  <a:pt x="0" y="0"/>
                </a:moveTo>
                <a:lnTo>
                  <a:pt x="4261740" y="0"/>
                </a:lnTo>
                <a:lnTo>
                  <a:pt x="4261740" y="2130870"/>
                </a:lnTo>
                <a:lnTo>
                  <a:pt x="0" y="21308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2600" y="3168071"/>
            <a:ext cx="7943851" cy="5061529"/>
            <a:chOff x="0" y="0"/>
            <a:chExt cx="1836416" cy="12812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745017" y="1390944"/>
            <a:ext cx="10441907" cy="850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6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OBJECTIVE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16220" y="3019108"/>
            <a:ext cx="8065807" cy="5158253"/>
            <a:chOff x="0" y="-38100"/>
            <a:chExt cx="1836416" cy="13193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6416" cy="1281219"/>
            </a:xfrm>
            <a:custGeom>
              <a:avLst/>
              <a:gdLst/>
              <a:ahLst/>
              <a:cxnLst/>
              <a:rect l="l" t="t" r="r" b="b"/>
              <a:pathLst>
                <a:path w="1836416" h="1281219">
                  <a:moveTo>
                    <a:pt x="56627" y="0"/>
                  </a:moveTo>
                  <a:lnTo>
                    <a:pt x="1779789" y="0"/>
                  </a:lnTo>
                  <a:cubicBezTo>
                    <a:pt x="1794808" y="0"/>
                    <a:pt x="1809211" y="5966"/>
                    <a:pt x="1819831" y="16586"/>
                  </a:cubicBezTo>
                  <a:cubicBezTo>
                    <a:pt x="1830450" y="27205"/>
                    <a:pt x="1836416" y="41608"/>
                    <a:pt x="1836416" y="56627"/>
                  </a:cubicBezTo>
                  <a:lnTo>
                    <a:pt x="1836416" y="1224592"/>
                  </a:lnTo>
                  <a:cubicBezTo>
                    <a:pt x="1836416" y="1255866"/>
                    <a:pt x="1811063" y="1281219"/>
                    <a:pt x="1779789" y="1281219"/>
                  </a:cubicBezTo>
                  <a:lnTo>
                    <a:pt x="56627" y="1281219"/>
                  </a:lnTo>
                  <a:cubicBezTo>
                    <a:pt x="41608" y="1281219"/>
                    <a:pt x="27205" y="1275253"/>
                    <a:pt x="16586" y="1264633"/>
                  </a:cubicBezTo>
                  <a:cubicBezTo>
                    <a:pt x="5966" y="1254014"/>
                    <a:pt x="0" y="1239611"/>
                    <a:pt x="0" y="1224592"/>
                  </a:cubicBezTo>
                  <a:lnTo>
                    <a:pt x="0" y="56627"/>
                  </a:lnTo>
                  <a:cubicBezTo>
                    <a:pt x="0" y="25353"/>
                    <a:pt x="25353" y="0"/>
                    <a:pt x="56627" y="0"/>
                  </a:cubicBezTo>
                  <a:close/>
                </a:path>
              </a:pathLst>
            </a:custGeom>
            <a:solidFill>
              <a:srgbClr val="C0B3A0">
                <a:alpha val="53725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836416" cy="13193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84954" y="3974426"/>
            <a:ext cx="592833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5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CORE OBJECTIVE</a:t>
            </a:r>
            <a:endParaRPr lang="en-US" sz="5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08391" y="3990975"/>
            <a:ext cx="5727566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5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KEY OBJECTIVE</a:t>
            </a:r>
            <a:endParaRPr lang="en-US" sz="5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7" y="-153988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1"/>
              <a:ext cx="2083482" cy="133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2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2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4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Freeform 14"/>
          <p:cNvSpPr/>
          <p:nvPr/>
        </p:nvSpPr>
        <p:spPr>
          <a:xfrm>
            <a:off x="1028700" y="9077308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Rectangle 38"/>
          <p:cNvSpPr/>
          <p:nvPr/>
        </p:nvSpPr>
        <p:spPr>
          <a:xfrm>
            <a:off x="1135625" y="4614444"/>
            <a:ext cx="74464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3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Build a low-cost smart home system.</a:t>
            </a:r>
          </a:p>
          <a:p>
            <a:pPr algn="just">
              <a:lnSpc>
                <a:spcPct val="200000"/>
              </a:lnSpc>
            </a:pPr>
            <a:r>
              <a:rPr lang="en-US" sz="3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Ensure security with password door lock.</a:t>
            </a:r>
          </a:p>
          <a:p>
            <a:pPr algn="just">
              <a:lnSpc>
                <a:spcPct val="200000"/>
              </a:lnSpc>
            </a:pPr>
            <a:r>
              <a:rPr lang="en-US" sz="3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Enable voice control for appliances.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530917" y="4536613"/>
            <a:ext cx="74464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3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Secure door with Password-lock.</a:t>
            </a:r>
          </a:p>
          <a:p>
            <a:pPr algn="just">
              <a:lnSpc>
                <a:spcPct val="200000"/>
              </a:lnSpc>
            </a:pPr>
            <a:r>
              <a:rPr lang="en-US" sz="3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Control device via voice commands.</a:t>
            </a:r>
          </a:p>
          <a:p>
            <a:pPr algn="just">
              <a:lnSpc>
                <a:spcPct val="200000"/>
              </a:lnSpc>
            </a:pPr>
            <a:r>
              <a:rPr lang="en-US" sz="3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Expandable and simple.</a:t>
            </a:r>
            <a:endParaRPr lang="en-US" sz="3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10260775" y="5028526"/>
            <a:ext cx="293631" cy="2936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10260775" y="5898790"/>
            <a:ext cx="293631" cy="2936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10260776" y="6810309"/>
            <a:ext cx="293631" cy="2936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782316" y="5046669"/>
            <a:ext cx="293631" cy="2936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813057" y="6002984"/>
            <a:ext cx="293631" cy="29363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781273" y="6901097"/>
            <a:ext cx="293631" cy="293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53132" y="1505296"/>
            <a:ext cx="10885383" cy="85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FEATURES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60870" y="2980809"/>
            <a:ext cx="15192901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Password-protected door lock with keypad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Voice control via Google Assistant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      - Bluetooth </a:t>
            </a:r>
            <a:r>
              <a:rPr 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communication (HC-05)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      - Relay-based </a:t>
            </a:r>
            <a:r>
              <a:rPr 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appliance control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Arduino UNO as central controller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Easy to upgrade and low cost</a:t>
            </a:r>
          </a:p>
          <a:p>
            <a:pPr marL="345441" lvl="1">
              <a:lnSpc>
                <a:spcPct val="150000"/>
              </a:lnSpc>
            </a:pPr>
            <a:endParaRPr lang="en-US" sz="4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"/>
              <a:cs typeface="Maven Pro"/>
              <a:sym typeface="Mave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3</a:t>
              </a: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3613354" y="3299222"/>
            <a:ext cx="293631" cy="293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3613354" y="4276963"/>
            <a:ext cx="293631" cy="2936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3613352" y="7892303"/>
            <a:ext cx="293631" cy="2936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3621592" y="7006300"/>
            <a:ext cx="293631" cy="2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7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1751818"/>
            <a:ext cx="12690715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SYSTEM ARCHITECHTURE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11991" y="3671764"/>
            <a:ext cx="16467771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85" lvl="1">
              <a:lnSpc>
                <a:spcPct val="150000"/>
              </a:lnSpc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Central Unit: Arduino 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UNO</a:t>
            </a:r>
          </a:p>
          <a:p>
            <a:pPr marL="453385" lvl="1">
              <a:lnSpc>
                <a:spcPct val="150000"/>
              </a:lnSpc>
            </a:pP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Access Control: 4x4 Keypad + Servo 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Motor</a:t>
            </a:r>
          </a:p>
          <a:p>
            <a:pPr marL="453385" lvl="1">
              <a:lnSpc>
                <a:spcPct val="150000"/>
              </a:lnSpc>
            </a:pP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Voice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Commands: Google Assistant → IFTTT → Bluetooth (HC-05)</a:t>
            </a:r>
          </a:p>
          <a:p>
            <a:pPr marL="453385" lvl="1">
              <a:lnSpc>
                <a:spcPct val="150000"/>
              </a:lnSpc>
            </a:pP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Appliance Control: Relay Module (Light/Fan)</a:t>
            </a:r>
          </a:p>
          <a:p>
            <a:pPr marL="345441" lvl="1">
              <a:lnSpc>
                <a:spcPct val="150000"/>
              </a:lnSpc>
            </a:pP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"/>
              <a:cs typeface="Maven Pro"/>
              <a:sym typeface="Mave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4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1909983" y="4051697"/>
            <a:ext cx="293631" cy="293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1975883" y="4950169"/>
            <a:ext cx="293631" cy="2936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1975883" y="6785466"/>
            <a:ext cx="293631" cy="2936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1960860" y="5848642"/>
            <a:ext cx="293631" cy="2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13412" y="842119"/>
            <a:ext cx="12690715" cy="85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FLOW CHART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1"/>
              <a:ext cx="2083482" cy="133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5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Oval 21"/>
          <p:cNvSpPr/>
          <p:nvPr/>
        </p:nvSpPr>
        <p:spPr>
          <a:xfrm>
            <a:off x="7430718" y="1967145"/>
            <a:ext cx="1287051" cy="714973"/>
          </a:xfrm>
          <a:prstGeom prst="ellipse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PH" sz="20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Start</a:t>
            </a:r>
            <a:endParaRPr 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9" name="Parallelogram 281"/>
          <p:cNvSpPr/>
          <p:nvPr/>
        </p:nvSpPr>
        <p:spPr>
          <a:xfrm>
            <a:off x="6854384" y="3140610"/>
            <a:ext cx="2376309" cy="586599"/>
          </a:xfrm>
          <a:custGeom>
            <a:avLst/>
            <a:gdLst>
              <a:gd name="connsiteX0" fmla="*/ 0 w 4282440"/>
              <a:gd name="connsiteY0" fmla="*/ 403860 h 403860"/>
              <a:gd name="connsiteX1" fmla="*/ 179492 w 4282440"/>
              <a:gd name="connsiteY1" fmla="*/ 0 h 403860"/>
              <a:gd name="connsiteX2" fmla="*/ 4282440 w 4282440"/>
              <a:gd name="connsiteY2" fmla="*/ 0 h 403860"/>
              <a:gd name="connsiteX3" fmla="*/ 4102948 w 4282440"/>
              <a:gd name="connsiteY3" fmla="*/ 403860 h 403860"/>
              <a:gd name="connsiteX4" fmla="*/ 0 w 4282440"/>
              <a:gd name="connsiteY4" fmla="*/ 403860 h 403860"/>
              <a:gd name="connsiteX0" fmla="*/ 617 w 4102948"/>
              <a:gd name="connsiteY0" fmla="*/ 403860 h 403860"/>
              <a:gd name="connsiteX1" fmla="*/ 0 w 4102948"/>
              <a:gd name="connsiteY1" fmla="*/ 0 h 403860"/>
              <a:gd name="connsiteX2" fmla="*/ 4102948 w 4102948"/>
              <a:gd name="connsiteY2" fmla="*/ 0 h 403860"/>
              <a:gd name="connsiteX3" fmla="*/ 3923456 w 4102948"/>
              <a:gd name="connsiteY3" fmla="*/ 403860 h 403860"/>
              <a:gd name="connsiteX4" fmla="*/ 617 w 4102948"/>
              <a:gd name="connsiteY4" fmla="*/ 403860 h 403860"/>
              <a:gd name="connsiteX0" fmla="*/ 617 w 3929757"/>
              <a:gd name="connsiteY0" fmla="*/ 403860 h 403860"/>
              <a:gd name="connsiteX1" fmla="*/ 0 w 3929757"/>
              <a:gd name="connsiteY1" fmla="*/ 0 h 403860"/>
              <a:gd name="connsiteX2" fmla="*/ 3929757 w 3929757"/>
              <a:gd name="connsiteY2" fmla="*/ 6928 h 403860"/>
              <a:gd name="connsiteX3" fmla="*/ 3923456 w 3929757"/>
              <a:gd name="connsiteY3" fmla="*/ 403860 h 403860"/>
              <a:gd name="connsiteX4" fmla="*/ 617 w 3929757"/>
              <a:gd name="connsiteY4" fmla="*/ 403860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9757" h="403860">
                <a:moveTo>
                  <a:pt x="617" y="403860"/>
                </a:moveTo>
                <a:cubicBezTo>
                  <a:pt x="411" y="269240"/>
                  <a:pt x="206" y="134620"/>
                  <a:pt x="0" y="0"/>
                </a:cubicBezTo>
                <a:lnTo>
                  <a:pt x="3929757" y="6928"/>
                </a:lnTo>
                <a:cubicBezTo>
                  <a:pt x="3927657" y="139239"/>
                  <a:pt x="3925556" y="271549"/>
                  <a:pt x="3923456" y="403860"/>
                </a:cubicBezTo>
                <a:lnTo>
                  <a:pt x="617" y="40386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PH" sz="20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Enter Password</a:t>
            </a:r>
            <a:endParaRPr 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0" name="Diamond 29"/>
          <p:cNvSpPr/>
          <p:nvPr/>
        </p:nvSpPr>
        <p:spPr>
          <a:xfrm>
            <a:off x="6863551" y="4185701"/>
            <a:ext cx="2367142" cy="1246594"/>
          </a:xfrm>
          <a:prstGeom prst="diamond">
            <a:avLst/>
          </a:prstGeom>
          <a:solidFill>
            <a:srgbClr val="92D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PH" sz="2000" b="1" kern="1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Correct</a:t>
            </a:r>
            <a:endParaRPr 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1" name="Parallelogram 30"/>
          <p:cNvSpPr/>
          <p:nvPr/>
        </p:nvSpPr>
        <p:spPr>
          <a:xfrm>
            <a:off x="5314858" y="5976486"/>
            <a:ext cx="2286000" cy="607694"/>
          </a:xfrm>
          <a:prstGeom prst="parallelogram">
            <a:avLst>
              <a:gd name="adj" fmla="val 0"/>
            </a:avLst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PH" sz="20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Unlock Door – Auto relock</a:t>
            </a:r>
            <a:endParaRPr 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2" name="Parallelogram 31"/>
          <p:cNvSpPr/>
          <p:nvPr/>
        </p:nvSpPr>
        <p:spPr>
          <a:xfrm>
            <a:off x="8742483" y="5944233"/>
            <a:ext cx="2384092" cy="672200"/>
          </a:xfrm>
          <a:prstGeom prst="parallelogram">
            <a:avLst>
              <a:gd name="adj" fmla="val 0"/>
            </a:avLst>
          </a:prstGeom>
          <a:solidFill>
            <a:srgbClr val="7030A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PH" sz="2000" b="1" kern="1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Access Denied</a:t>
            </a:r>
            <a:endParaRPr lang="en-US" sz="2000" kern="1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3" name="Parallelogram 286"/>
          <p:cNvSpPr/>
          <p:nvPr/>
        </p:nvSpPr>
        <p:spPr>
          <a:xfrm>
            <a:off x="6834952" y="7180295"/>
            <a:ext cx="2885719" cy="1009650"/>
          </a:xfrm>
          <a:custGeom>
            <a:avLst/>
            <a:gdLst>
              <a:gd name="connsiteX0" fmla="*/ 0 w 3215640"/>
              <a:gd name="connsiteY0" fmla="*/ 403860 h 403860"/>
              <a:gd name="connsiteX1" fmla="*/ 179492 w 3215640"/>
              <a:gd name="connsiteY1" fmla="*/ 0 h 403860"/>
              <a:gd name="connsiteX2" fmla="*/ 3215640 w 3215640"/>
              <a:gd name="connsiteY2" fmla="*/ 0 h 403860"/>
              <a:gd name="connsiteX3" fmla="*/ 3036148 w 3215640"/>
              <a:gd name="connsiteY3" fmla="*/ 403860 h 403860"/>
              <a:gd name="connsiteX4" fmla="*/ 0 w 3215640"/>
              <a:gd name="connsiteY4" fmla="*/ 403860 h 403860"/>
              <a:gd name="connsiteX0" fmla="*/ 0 w 3042459"/>
              <a:gd name="connsiteY0" fmla="*/ 396932 h 403860"/>
              <a:gd name="connsiteX1" fmla="*/ 6311 w 3042459"/>
              <a:gd name="connsiteY1" fmla="*/ 0 h 403860"/>
              <a:gd name="connsiteX2" fmla="*/ 3042459 w 3042459"/>
              <a:gd name="connsiteY2" fmla="*/ 0 h 403860"/>
              <a:gd name="connsiteX3" fmla="*/ 2862967 w 3042459"/>
              <a:gd name="connsiteY3" fmla="*/ 403860 h 403860"/>
              <a:gd name="connsiteX4" fmla="*/ 0 w 3042459"/>
              <a:gd name="connsiteY4" fmla="*/ 396932 h 403860"/>
              <a:gd name="connsiteX0" fmla="*/ 0 w 2869267"/>
              <a:gd name="connsiteY0" fmla="*/ 396932 h 403860"/>
              <a:gd name="connsiteX1" fmla="*/ 6311 w 2869267"/>
              <a:gd name="connsiteY1" fmla="*/ 0 h 403860"/>
              <a:gd name="connsiteX2" fmla="*/ 2869267 w 2869267"/>
              <a:gd name="connsiteY2" fmla="*/ 6927 h 403860"/>
              <a:gd name="connsiteX3" fmla="*/ 2862967 w 2869267"/>
              <a:gd name="connsiteY3" fmla="*/ 403860 h 403860"/>
              <a:gd name="connsiteX4" fmla="*/ 0 w 2869267"/>
              <a:gd name="connsiteY4" fmla="*/ 396932 h 40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9267" h="403860">
                <a:moveTo>
                  <a:pt x="0" y="396932"/>
                </a:moveTo>
                <a:lnTo>
                  <a:pt x="6311" y="0"/>
                </a:lnTo>
                <a:lnTo>
                  <a:pt x="2869267" y="6927"/>
                </a:lnTo>
                <a:lnTo>
                  <a:pt x="2862967" y="403860"/>
                </a:lnTo>
                <a:lnTo>
                  <a:pt x="0" y="39693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PH" sz="20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  Voice Command</a:t>
            </a:r>
            <a:endParaRPr 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PH" sz="20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PH" sz="2000" b="1" kern="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e.g</a:t>
            </a:r>
            <a:r>
              <a:rPr lang="en-PH" sz="2000" b="1" kern="100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.,“</a:t>
            </a:r>
            <a:r>
              <a:rPr lang="en-PH" sz="2000" b="1" kern="1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Turn</a:t>
            </a:r>
            <a:r>
              <a:rPr lang="en-PH" sz="20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 on light</a:t>
            </a:r>
            <a:r>
              <a:rPr lang="en-PH" sz="2000" b="1" kern="1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”)</a:t>
            </a:r>
            <a:endParaRPr 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arallelogram 33"/>
          <p:cNvSpPr/>
          <p:nvPr/>
        </p:nvSpPr>
        <p:spPr>
          <a:xfrm>
            <a:off x="6324600" y="8704012"/>
            <a:ext cx="4191000" cy="779406"/>
          </a:xfrm>
          <a:prstGeom prst="parallelogram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PH" sz="20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Google Assistant / IFTTT</a:t>
            </a:r>
            <a:endParaRPr 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0" name="Parallelogram 39"/>
          <p:cNvSpPr/>
          <p:nvPr/>
        </p:nvSpPr>
        <p:spPr>
          <a:xfrm>
            <a:off x="11658599" y="8640178"/>
            <a:ext cx="4114800" cy="771136"/>
          </a:xfrm>
          <a:prstGeom prst="parallelogram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PH" sz="2000" b="1" kern="100" dirty="0">
                <a:solidFill>
                  <a:srgbClr val="000000"/>
                </a:solidFill>
                <a:effectLst/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Bluetooth Module (HC-05)</a:t>
            </a:r>
            <a:endParaRPr lang="en-US" sz="2000" kern="100" dirty="0">
              <a:effectLst/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074244" y="2696581"/>
            <a:ext cx="0" cy="444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042538" y="3727209"/>
            <a:ext cx="0" cy="4440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Parallelogram 44"/>
          <p:cNvSpPr/>
          <p:nvPr/>
        </p:nvSpPr>
        <p:spPr>
          <a:xfrm>
            <a:off x="12335262" y="7155463"/>
            <a:ext cx="2761475" cy="1074137"/>
          </a:xfrm>
          <a:prstGeom prst="parallelogram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PH" sz="20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Arduino UNO Interprets Signal</a:t>
            </a:r>
            <a:endParaRPr 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6" name="Parallelogram 45"/>
          <p:cNvSpPr/>
          <p:nvPr/>
        </p:nvSpPr>
        <p:spPr>
          <a:xfrm>
            <a:off x="12268200" y="5600700"/>
            <a:ext cx="2967991" cy="1020660"/>
          </a:xfrm>
          <a:prstGeom prst="parallelogram">
            <a:avLst>
              <a:gd name="adj" fmla="val 0"/>
            </a:avLst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PH" sz="20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Relay – Control Appliance (Light/Fan)</a:t>
            </a:r>
            <a:endParaRPr 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8072532" y="5372482"/>
            <a:ext cx="1711" cy="304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529482" y="5676900"/>
            <a:ext cx="30861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527771" y="5672068"/>
            <a:ext cx="1711" cy="304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603539" y="5663752"/>
            <a:ext cx="1711" cy="3044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239000" y="6566762"/>
            <a:ext cx="0" cy="613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230693" y="6584180"/>
            <a:ext cx="0" cy="613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8165340" y="8090479"/>
            <a:ext cx="0" cy="6135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10470508" y="9128072"/>
            <a:ext cx="11880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0" idx="0"/>
          </p:cNvCxnSpPr>
          <p:nvPr/>
        </p:nvCxnSpPr>
        <p:spPr>
          <a:xfrm flipV="1">
            <a:off x="13715999" y="8229600"/>
            <a:ext cx="0" cy="4105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3715999" y="6566762"/>
            <a:ext cx="0" cy="544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3054913" y="4330229"/>
            <a:ext cx="1580558" cy="63927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PH" sz="2000" b="1" kern="1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endParaRPr lang="en-US" sz="2000" kern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13845192" y="4980088"/>
            <a:ext cx="0" cy="544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2"/>
          <p:cNvSpPr txBox="1"/>
          <p:nvPr/>
        </p:nvSpPr>
        <p:spPr>
          <a:xfrm>
            <a:off x="6347355" y="4914040"/>
            <a:ext cx="953652" cy="679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YES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71" name="TextBox 2"/>
          <p:cNvSpPr txBox="1"/>
          <p:nvPr/>
        </p:nvSpPr>
        <p:spPr>
          <a:xfrm>
            <a:off x="8767019" y="4928595"/>
            <a:ext cx="953652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NO</a:t>
            </a:r>
            <a:endParaRPr lang="en-US" sz="20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</p:spTree>
    <p:extLst>
      <p:ext uri="{BB962C8B-B14F-4D97-AF65-F5344CB8AC3E}">
        <p14:creationId xmlns:p14="http://schemas.microsoft.com/office/powerpoint/2010/main" val="192430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1349445"/>
            <a:ext cx="12690715" cy="85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HARDWARE COMPONENTS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724400" y="2877889"/>
            <a:ext cx="982980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Arduino UNO – Microcontroller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4x4 Keypad – Password input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SG90 Servo Motor – Lock mechanism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HC-05 Module – Bluetooth communication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Relay Module – Switch appliances</a:t>
            </a:r>
          </a:p>
          <a:p>
            <a:pPr marL="453390" lvl="1">
              <a:lnSpc>
                <a:spcPct val="150000"/>
              </a:lnSpc>
            </a:pPr>
            <a:r>
              <a:rPr lang="en-US" sz="40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Power Supply – 5V DC</a:t>
            </a:r>
          </a:p>
          <a:p>
            <a:pPr marL="345441" lvl="1">
              <a:lnSpc>
                <a:spcPct val="150000"/>
              </a:lnSpc>
            </a:pP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"/>
              <a:cs typeface="Maven Pro"/>
              <a:sym typeface="Mave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6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785122" y="3222640"/>
            <a:ext cx="293631" cy="293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785122" y="4184559"/>
            <a:ext cx="293631" cy="2936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782458" y="5998180"/>
            <a:ext cx="293631" cy="2936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782458" y="5083031"/>
            <a:ext cx="293631" cy="2936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782457" y="7811799"/>
            <a:ext cx="293631" cy="2936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4782456" y="8721523"/>
            <a:ext cx="293631" cy="2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2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1699022"/>
            <a:ext cx="12690715" cy="85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SOFTWARE COMPONENTS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956866" y="3914777"/>
            <a:ext cx="1505546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3390" lvl="1">
              <a:lnSpc>
                <a:spcPct val="150000"/>
              </a:lnSpc>
              <a:buClr>
                <a:srgbClr val="120372"/>
              </a:buClr>
              <a:buSzPts val="4200"/>
            </a:pPr>
            <a:r>
              <a:rPr lang="en-US" sz="4000" dirty="0">
                <a:solidFill>
                  <a:srgbClr val="967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Arduino IDE – Code development &amp; upload</a:t>
            </a:r>
            <a:endParaRPr lang="en-US" sz="4000" dirty="0">
              <a:solidFill>
                <a:srgbClr val="967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453390" lvl="1">
              <a:lnSpc>
                <a:spcPct val="150000"/>
              </a:lnSpc>
              <a:buClr>
                <a:srgbClr val="120372"/>
              </a:buClr>
              <a:buSzPts val="4200"/>
            </a:pPr>
            <a:r>
              <a:rPr lang="en-US" sz="4000" dirty="0" smtClean="0">
                <a:solidFill>
                  <a:srgbClr val="967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IFTTT </a:t>
            </a:r>
            <a:r>
              <a:rPr lang="en-US" sz="4000" dirty="0">
                <a:solidFill>
                  <a:srgbClr val="967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/ Bluetooth Terminal App – Voice to signal conversion</a:t>
            </a:r>
            <a:endParaRPr lang="en-US" sz="4000" dirty="0">
              <a:solidFill>
                <a:srgbClr val="967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453390" lvl="1">
              <a:lnSpc>
                <a:spcPct val="150000"/>
              </a:lnSpc>
              <a:buClr>
                <a:srgbClr val="120372"/>
              </a:buClr>
              <a:buSzPts val="4200"/>
            </a:pPr>
            <a:r>
              <a:rPr lang="en-US" sz="4000" dirty="0">
                <a:solidFill>
                  <a:srgbClr val="9672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Times New Roman"/>
                <a:cs typeface="Times New Roman"/>
                <a:sym typeface="Times New Roman"/>
              </a:rPr>
              <a:t>Google Assistant – Voice interface</a:t>
            </a:r>
            <a:endParaRPr lang="en-US" sz="4000" dirty="0">
              <a:solidFill>
                <a:srgbClr val="9672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</a:endParaRPr>
          </a:p>
          <a:p>
            <a:pPr marL="345441" lvl="1">
              <a:lnSpc>
                <a:spcPct val="150000"/>
              </a:lnSpc>
            </a:pPr>
            <a:endParaRPr lang="en-US" sz="40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"/>
              <a:cs typeface="Maven Pro"/>
              <a:sym typeface="Maven Pro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7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3017588" y="4263152"/>
            <a:ext cx="293631" cy="293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3002567" y="5161623"/>
            <a:ext cx="293631" cy="2936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1882">
            <a:off x="3002567" y="6198204"/>
            <a:ext cx="293631" cy="2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4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14600" y="1068122"/>
            <a:ext cx="12690715" cy="850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73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  <a:ea typeface="Maven Pro Bold"/>
                <a:cs typeface="Maven Pro Bold"/>
                <a:sym typeface="Maven Pro Bold"/>
              </a:rPr>
              <a:t>CIRCUIT DIAGRAM</a:t>
            </a:r>
            <a:endParaRPr lang="en-US" sz="73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anose="030F0702030302020204" pitchFamily="66" charset="0"/>
              <a:ea typeface="Maven Pro Bold"/>
              <a:cs typeface="Maven Pro Bold"/>
              <a:sym typeface="Maven Pro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0" y="8229600"/>
            <a:ext cx="516220" cy="2057400"/>
          </a:xfrm>
          <a:custGeom>
            <a:avLst/>
            <a:gdLst/>
            <a:ahLst/>
            <a:cxnLst/>
            <a:rect l="l" t="t" r="r" b="b"/>
            <a:pathLst>
              <a:path w="516220" h="205740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354175" y="-12382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9"/>
          <p:cNvGrpSpPr/>
          <p:nvPr/>
        </p:nvGrpSpPr>
        <p:grpSpPr>
          <a:xfrm>
            <a:off x="16414706" y="-123825"/>
            <a:ext cx="1562612" cy="1673225"/>
            <a:chOff x="0" y="0"/>
            <a:chExt cx="2083482" cy="2230967"/>
          </a:xfrm>
        </p:grpSpPr>
        <p:grpSp>
          <p:nvGrpSpPr>
            <p:cNvPr id="18" name="Group 10"/>
            <p:cNvGrpSpPr/>
            <p:nvPr/>
          </p:nvGrpSpPr>
          <p:grpSpPr>
            <a:xfrm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id="20" name="Freeform 11"/>
              <p:cNvSpPr/>
              <p:nvPr/>
            </p:nvSpPr>
            <p:spPr>
              <a:xfrm>
                <a:off x="0" y="0"/>
                <a:ext cx="70398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703982" h="812800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id="21" name="TextBox 12"/>
              <p:cNvSpPr txBox="1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0" y="437582"/>
              <a:ext cx="2083482" cy="12415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8</a:t>
              </a:r>
              <a:endParaRPr lang="en-US" sz="5575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sp>
        <p:nvSpPr>
          <p:cNvPr id="24" name="AutoShape 4"/>
          <p:cNvSpPr/>
          <p:nvPr/>
        </p:nvSpPr>
        <p:spPr>
          <a:xfrm>
            <a:off x="0" y="10089991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3"/>
          <p:cNvSpPr txBox="1"/>
          <p:nvPr/>
        </p:nvSpPr>
        <p:spPr>
          <a:xfrm>
            <a:off x="7095869" y="9835877"/>
            <a:ext cx="2134824" cy="44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IIUC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|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Alatsi"/>
                <a:cs typeface="Times New Roman" panose="02020603050405020304" pitchFamily="18" charset="0"/>
                <a:sym typeface="Alatsi"/>
              </a:rPr>
              <a:t>2025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Alatsi"/>
              <a:cs typeface="Times New Roman" panose="02020603050405020304" pitchFamily="18" charset="0"/>
              <a:sym typeface="Alatsi"/>
            </a:endParaRPr>
          </a:p>
        </p:txBody>
      </p:sp>
      <p:sp>
        <p:nvSpPr>
          <p:cNvPr id="26" name="AutoShape 4"/>
          <p:cNvSpPr/>
          <p:nvPr/>
        </p:nvSpPr>
        <p:spPr>
          <a:xfrm>
            <a:off x="9230693" y="10079533"/>
            <a:ext cx="7105264" cy="19050"/>
          </a:xfrm>
          <a:prstGeom prst="line">
            <a:avLst/>
          </a:prstGeom>
          <a:ln w="114300" cap="flat">
            <a:solidFill>
              <a:srgbClr val="9FC3D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Freeform 6"/>
          <p:cNvSpPr/>
          <p:nvPr/>
        </p:nvSpPr>
        <p:spPr>
          <a:xfrm>
            <a:off x="516220" y="9128072"/>
            <a:ext cx="2716317" cy="1358159"/>
          </a:xfrm>
          <a:custGeom>
            <a:avLst/>
            <a:gdLst/>
            <a:ahLst/>
            <a:cxnLst/>
            <a:rect l="l" t="t" r="r" b="b"/>
            <a:pathLst>
              <a:path w="2716317" h="1358159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3"/>
          <p:cNvSpPr/>
          <p:nvPr/>
        </p:nvSpPr>
        <p:spPr>
          <a:xfrm>
            <a:off x="3733800" y="2521342"/>
            <a:ext cx="10059135" cy="6606730"/>
          </a:xfrm>
          <a:custGeom>
            <a:avLst/>
            <a:gdLst/>
            <a:ahLst/>
            <a:cxnLst/>
            <a:rect l="l" t="t" r="r" b="b"/>
            <a:pathLst>
              <a:path w="11515025" h="7736682">
                <a:moveTo>
                  <a:pt x="0" y="0"/>
                </a:moveTo>
                <a:lnTo>
                  <a:pt x="11515025" y="0"/>
                </a:lnTo>
                <a:lnTo>
                  <a:pt x="11515025" y="7736682"/>
                </a:lnTo>
                <a:lnTo>
                  <a:pt x="0" y="77366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186" b="-1186"/>
            </a:stretch>
          </a:blipFill>
        </p:spPr>
      </p:sp>
    </p:spTree>
    <p:extLst>
      <p:ext uri="{BB962C8B-B14F-4D97-AF65-F5344CB8AC3E}">
        <p14:creationId xmlns:p14="http://schemas.microsoft.com/office/powerpoint/2010/main" val="23003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703</Words>
  <Application>Microsoft Office PowerPoint</Application>
  <PresentationFormat>Custom</PresentationFormat>
  <Paragraphs>136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Alatsi</vt:lpstr>
      <vt:lpstr>Calibri</vt:lpstr>
      <vt:lpstr>Maven Pro Bold</vt:lpstr>
      <vt:lpstr>Times New Roman</vt:lpstr>
      <vt:lpstr>Maven Pro</vt:lpstr>
      <vt:lpstr>Open Sans Bold</vt:lpstr>
      <vt:lpstr>Brush Script MT</vt:lpstr>
      <vt:lpstr>Comic Sans MS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Ivory Black Simple Geometric Research Project Presentation</dc:title>
  <dc:creator>Benin Yeasmin</dc:creator>
  <cp:lastModifiedBy>Microsoft account</cp:lastModifiedBy>
  <cp:revision>100</cp:revision>
  <dcterms:created xsi:type="dcterms:W3CDTF">2006-08-16T00:00:00Z</dcterms:created>
  <dcterms:modified xsi:type="dcterms:W3CDTF">2025-08-07T11:26:51Z</dcterms:modified>
  <dc:identifier>DAGvUGmbLS8</dc:identifier>
</cp:coreProperties>
</file>